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9" r:id="rId9"/>
    <p:sldId id="272" r:id="rId10"/>
    <p:sldId id="273" r:id="rId11"/>
    <p:sldId id="274" r:id="rId12"/>
    <p:sldId id="275" r:id="rId13"/>
    <p:sldId id="27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4E4E"/>
    <a:srgbClr val="9900CC"/>
    <a:srgbClr val="48C8B3"/>
    <a:srgbClr val="D73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27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75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98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5951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61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348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01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54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02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84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7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5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3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44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9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5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10781-5914-4040-8CFF-DEB61E61C777}" type="datetimeFigureOut">
              <a:rPr lang="en-IN" smtClean="0"/>
              <a:t>03-05-2023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3E7B0-E5EF-4B76-BB30-A0D70D9667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541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docs.php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vish-Ranjan/Noteffy" TargetMode="External"/><Relationship Id="rId4" Type="http://schemas.openxmlformats.org/officeDocument/2006/relationships/hyperlink" Target="https://developer.mozill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CAAFEA-AB09-993A-3DC7-71A7A958C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46" y="2451562"/>
            <a:ext cx="5573506" cy="2206179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6E95AA-743E-00FB-6739-D19A6882E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70" y="2451562"/>
            <a:ext cx="5406059" cy="1954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276A0-8C59-179D-4F36-EF8C7EC6FFF0}"/>
              </a:ext>
            </a:extLst>
          </p:cNvPr>
          <p:cNvSpPr txBox="1"/>
          <p:nvPr/>
        </p:nvSpPr>
        <p:spPr>
          <a:xfrm>
            <a:off x="914399" y="5155095"/>
            <a:ext cx="532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Gaurang Tyagi : 21058570017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Ravish Ranjan : 21058570040</a:t>
            </a:r>
            <a:endParaRPr lang="en-IN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654F0-5E03-5789-29F9-C32995A731F7}"/>
              </a:ext>
            </a:extLst>
          </p:cNvPr>
          <p:cNvSpPr txBox="1"/>
          <p:nvPr/>
        </p:nvSpPr>
        <p:spPr>
          <a:xfrm>
            <a:off x="6539946" y="5155094"/>
            <a:ext cx="5320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Rishi Mahajan : 21058570043</a:t>
            </a:r>
          </a:p>
          <a:p>
            <a:pPr algn="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Shivang Shukla : 21058570054</a:t>
            </a:r>
            <a:endParaRPr lang="en-IN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42417-D38D-4447-FD75-0C6639F5D2F2}"/>
              </a:ext>
            </a:extLst>
          </p:cNvPr>
          <p:cNvSpPr/>
          <p:nvPr/>
        </p:nvSpPr>
        <p:spPr>
          <a:xfrm>
            <a:off x="889544" y="555439"/>
            <a:ext cx="104129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 Report</a:t>
            </a:r>
          </a:p>
        </p:txBody>
      </p:sp>
    </p:spTree>
    <p:extLst>
      <p:ext uri="{BB962C8B-B14F-4D97-AF65-F5344CB8AC3E}">
        <p14:creationId xmlns:p14="http://schemas.microsoft.com/office/powerpoint/2010/main" val="273681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12BDA-551E-B4A9-4E28-CF44D368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8" y="756746"/>
            <a:ext cx="11135583" cy="5344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87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FD00D-30CB-3BFF-DCD4-9593E7A8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3" y="972911"/>
            <a:ext cx="10704774" cy="51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5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A586A-0658-DBA3-A4A7-7687C975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3" y="963340"/>
            <a:ext cx="10188414" cy="4931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47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7A239-7B64-3F9D-0F74-48D6111CE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9" y="872218"/>
            <a:ext cx="10697301" cy="5113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64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79D3-386D-80DF-1DCB-881529FF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247" y="723545"/>
            <a:ext cx="3618527" cy="702365"/>
          </a:xfrm>
        </p:spPr>
        <p:txBody>
          <a:bodyPr/>
          <a:lstStyle/>
          <a:p>
            <a:r>
              <a:rPr lang="en-US" dirty="0"/>
              <a:t>Test case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CABA38-6419-F7F6-186B-6128871B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1" y="723545"/>
            <a:ext cx="4412948" cy="59033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4D6A9-F870-91C0-5AF6-9A9DB2AA718D}"/>
              </a:ext>
            </a:extLst>
          </p:cNvPr>
          <p:cNvSpPr txBox="1"/>
          <p:nvPr/>
        </p:nvSpPr>
        <p:spPr>
          <a:xfrm>
            <a:off x="5393635" y="1594402"/>
            <a:ext cx="6268278" cy="190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Cyclomatic Complexity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Here, E = 22, N = 18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Cyclomatic Complexity = 22 – 18 + 2 = 6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cyclomatic complexity is 6, therefore the number of independent paths will be 6.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DCE49-720F-76C6-3A87-59E3651CA878}"/>
              </a:ext>
            </a:extLst>
          </p:cNvPr>
          <p:cNvSpPr txBox="1"/>
          <p:nvPr/>
        </p:nvSpPr>
        <p:spPr>
          <a:xfrm>
            <a:off x="5486400" y="3657600"/>
            <a:ext cx="5963478" cy="27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 Paths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A: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&gt; 2 &gt; 3 &gt; 6 &gt; 2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B: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&gt; 2 &gt; 4 &gt; 5 &gt; 6 &gt; 2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C: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&gt; 2 &gt; 3 &gt; 6 &gt; 7 &gt; 8 &gt; 2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D: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&gt; 2 &gt; 4 &gt; 5 &gt; 6 &gt; 7 &gt; 8 &gt; 2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&gt; 2 &gt; 9 &gt; 10 &gt; 11 &gt; 12 &gt; 13 &gt; 18 &gt; 9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F: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&gt; 2 &gt; 9 &gt; 14 &gt; 15 &gt; 16 &gt; 17 &gt; 18 &gt; 9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4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C92F-91F4-44B9-1F0C-DD9DC877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715617"/>
          </a:xfrm>
        </p:spPr>
        <p:txBody>
          <a:bodyPr/>
          <a:lstStyle/>
          <a:p>
            <a:r>
              <a:rPr lang="en-US" dirty="0"/>
              <a:t>Data dictionary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421D1-E4C1-257B-6358-26D49DDE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25217"/>
            <a:ext cx="10364410" cy="492318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2.6 Data Dictionary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 data dictionary collects the names, definitions, and attributes for data elements and models. The data in a data dictionary is the metadata about the database. These elements are then used as a database, research project, or information system.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data dictionary contains information about the following –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Names of all the database tables and their schemas.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Details about all the tables in the database, such as their owners, their security constraints and when they were created.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Physical information about the tables, such as where they are stored and how.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Table constraints such as primary key attributes, foreign key information,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Information about the visible database views.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3593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D4E1D9-8DC5-247C-1B3A-3822A5C01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43973"/>
              </p:ext>
            </p:extLst>
          </p:nvPr>
        </p:nvGraphicFramePr>
        <p:xfrm>
          <a:off x="664846" y="478733"/>
          <a:ext cx="11076581" cy="6100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5107">
                  <a:extLst>
                    <a:ext uri="{9D8B030D-6E8A-4147-A177-3AD203B41FA5}">
                      <a16:colId xmlns:a16="http://schemas.microsoft.com/office/drawing/2014/main" val="4215743922"/>
                    </a:ext>
                  </a:extLst>
                </a:gridCol>
                <a:gridCol w="992747">
                  <a:extLst>
                    <a:ext uri="{9D8B030D-6E8A-4147-A177-3AD203B41FA5}">
                      <a16:colId xmlns:a16="http://schemas.microsoft.com/office/drawing/2014/main" val="569648820"/>
                    </a:ext>
                  </a:extLst>
                </a:gridCol>
                <a:gridCol w="953653">
                  <a:extLst>
                    <a:ext uri="{9D8B030D-6E8A-4147-A177-3AD203B41FA5}">
                      <a16:colId xmlns:a16="http://schemas.microsoft.com/office/drawing/2014/main" val="2146374893"/>
                    </a:ext>
                  </a:extLst>
                </a:gridCol>
                <a:gridCol w="6775074">
                  <a:extLst>
                    <a:ext uri="{9D8B030D-6E8A-4147-A177-3AD203B41FA5}">
                      <a16:colId xmlns:a16="http://schemas.microsoft.com/office/drawing/2014/main" val="3270638420"/>
                    </a:ext>
                  </a:extLst>
                </a:gridCol>
              </a:tblGrid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Field Name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Field Size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36759818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User Name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unique identity of user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554737326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Account Password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user authentication field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904806655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User Email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contact detail of user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417293404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Note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Note(s) of user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095303347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Note date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date of construction of note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573456754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Task(s) of user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211907405"/>
                  </a:ext>
                </a:extLst>
              </a:tr>
              <a:tr h="180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Task date-time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date of construction of task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29408082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Task priority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identifier for the urgency of task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206185107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Count of completed tasks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record of task which are completed 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836879308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Count of zombie tasks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record of task which are not completed 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639675321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Zombie Tasks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record of task which were not completed but the completion time is passed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257395244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Profile Picture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type of profile pic user have chosen to be displayed for him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839720804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Org. Code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unique identity of an organization used to join users to the organization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3707364473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Org.Name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name of the organization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1305244004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Org. Description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description/about info of the organization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130946817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Org. Tasks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tasks </a:t>
                      </a:r>
                      <a:r>
                        <a:rPr lang="en-IN" sz="1400" kern="0" dirty="0" err="1">
                          <a:solidFill>
                            <a:schemeClr val="bg1"/>
                          </a:solidFill>
                          <a:effectLst/>
                        </a:rPr>
                        <a:t>asigned</a:t>
                      </a: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 my organization of its members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337140546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User Role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BOOLEAN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role of user to determine whether to unlock the organization service or not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564445327"/>
                  </a:ext>
                </a:extLst>
              </a:tr>
              <a:tr h="333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Completed Tasks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IN" sz="14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solidFill>
                            <a:schemeClr val="bg1"/>
                          </a:solidFill>
                          <a:effectLst/>
                        </a:rPr>
                        <a:t>record of organization members' completed tasks</a:t>
                      </a:r>
                      <a:endParaRPr lang="en-IN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9943" marR="39943" marT="0" marB="0" anchor="b"/>
                </a:tc>
                <a:extLst>
                  <a:ext uri="{0D108BD9-81ED-4DB2-BD59-A6C34878D82A}">
                    <a16:rowId xmlns:a16="http://schemas.microsoft.com/office/drawing/2014/main" val="289964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55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F708-5117-CAE3-0D31-A42F9FEB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68626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96A8F-325E-723F-56F2-EA78E456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5" y="2152029"/>
            <a:ext cx="7590946" cy="3427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034AA-4AB1-D804-AB45-52C4CB1A2F06}"/>
              </a:ext>
            </a:extLst>
          </p:cNvPr>
          <p:cNvSpPr txBox="1"/>
          <p:nvPr/>
        </p:nvSpPr>
        <p:spPr>
          <a:xfrm>
            <a:off x="500166" y="1724084"/>
            <a:ext cx="3551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Level-0 Data flow diagram of Noteffy</a:t>
            </a:r>
          </a:p>
          <a:p>
            <a:pPr algn="ctr"/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also known as the fundamental system model, or context diagram represents the entire software requirement as a single bubble with input and output data denoted by incoming and outgoing arrows.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2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2A367-3B50-88F7-43A2-D7CFB142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2" y="613948"/>
            <a:ext cx="7611384" cy="5959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D016B-C701-032E-9CEF-754510CFA59A}"/>
              </a:ext>
            </a:extLst>
          </p:cNvPr>
          <p:cNvSpPr txBox="1"/>
          <p:nvPr/>
        </p:nvSpPr>
        <p:spPr>
          <a:xfrm>
            <a:off x="291548" y="1364428"/>
            <a:ext cx="3710609" cy="412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Level-1 Data flow diagram of Noteffy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1-level DFD, a context diagram is decomposed into multiple bubbles/processes. At this level, we highlight the system's main objectives and break down the high-level process of 0-level DFD into subprocesses.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76B9C-29A5-C93C-EBE5-68B78426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57" y="613948"/>
            <a:ext cx="7830375" cy="563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E950D-57EA-80BA-F451-6D7B57F8F2C8}"/>
              </a:ext>
            </a:extLst>
          </p:cNvPr>
          <p:cNvSpPr txBox="1"/>
          <p:nvPr/>
        </p:nvSpPr>
        <p:spPr>
          <a:xfrm>
            <a:off x="331304" y="1562014"/>
            <a:ext cx="3339548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Level-2 Data flow diagram of Noteffy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2-level DFD goes one process deeper into parts of 1-level DFD. It can be used to project or record the specific/necessary details about the system’s functioning.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5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D6BD-6D9A-2568-4B3D-E69CBBA0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67409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E282-A977-3600-BEE6-0EF5683A3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7009"/>
            <a:ext cx="10353762" cy="4558747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A Software has to be developed that not only allows you to plan your day but also provides you feedback on how productive you were throughout the day, week or month.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‘Noteffy’  solves this problem by providing following functionalities: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Note: It allows the user to quickly note down anything important anytime he/she wants.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Tasks: It allows the users to plan their day ahead of time. It also allows the users to set an alarm for the task and receive a notification at the right time.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To-do: Tasks for the current day are converted into a checklist so that the user can mark the tasks as they are completed.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Kudos: This function gives the user  a graphical representation of how many tasks were completed by the user in a month and helps the user keep track of their productivity.</a:t>
            </a:r>
          </a:p>
        </p:txBody>
      </p:sp>
    </p:spTree>
    <p:extLst>
      <p:ext uri="{BB962C8B-B14F-4D97-AF65-F5344CB8AC3E}">
        <p14:creationId xmlns:p14="http://schemas.microsoft.com/office/powerpoint/2010/main" val="43987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F0F1-551B-4FB8-338E-67EB3274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61391"/>
          </a:xfrm>
        </p:spPr>
        <p:txBody>
          <a:bodyPr/>
          <a:lstStyle/>
          <a:p>
            <a:r>
              <a:rPr lang="en-IN" dirty="0"/>
              <a:t>Functional Point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DC6EE-029D-0F85-8DF5-0E4FE61862CB}"/>
              </a:ext>
            </a:extLst>
          </p:cNvPr>
          <p:cNvSpPr txBox="1"/>
          <p:nvPr/>
        </p:nvSpPr>
        <p:spPr>
          <a:xfrm>
            <a:off x="596348" y="2097445"/>
            <a:ext cx="2994991" cy="70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800" b="1" dirty="0">
                <a:effectLst/>
                <a:latin typeface="Spectral"/>
                <a:ea typeface="Spectral"/>
                <a:cs typeface="Spectral"/>
              </a:rPr>
              <a:t>1) Software Project Management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18E2E5-1AB2-7B82-9ED9-8DB07ADF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94643"/>
              </p:ext>
            </p:extLst>
          </p:nvPr>
        </p:nvGraphicFramePr>
        <p:xfrm>
          <a:off x="3591339" y="1872158"/>
          <a:ext cx="8032429" cy="46199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6899">
                  <a:extLst>
                    <a:ext uri="{9D8B030D-6E8A-4147-A177-3AD203B41FA5}">
                      <a16:colId xmlns:a16="http://schemas.microsoft.com/office/drawing/2014/main" val="2066135718"/>
                    </a:ext>
                  </a:extLst>
                </a:gridCol>
                <a:gridCol w="2195530">
                  <a:extLst>
                    <a:ext uri="{9D8B030D-6E8A-4147-A177-3AD203B41FA5}">
                      <a16:colId xmlns:a16="http://schemas.microsoft.com/office/drawing/2014/main" val="4052962783"/>
                    </a:ext>
                  </a:extLst>
                </a:gridCol>
              </a:tblGrid>
              <a:tr h="2805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u="sng" dirty="0">
                          <a:effectLst/>
                        </a:rPr>
                        <a:t>Question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u="sng">
                          <a:effectLst/>
                        </a:rPr>
                        <a:t>VAFs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3658587710"/>
                  </a:ext>
                </a:extLst>
              </a:tr>
              <a:tr h="2546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Does the system require reliable backup and recovery?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5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3937965947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Are specialised data communications required to transfer information to or from the application?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2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160363366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Are there distributed processing functions?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0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4101307163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Is performance critical? 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3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944129932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Will the system run in an existing , heavily utilised operational environment?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3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2933203977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Does the system require online data entry? 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4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3311477967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Does the online data entry require the input transaction to be built over multiple screens or operations? 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0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1056058329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Are the ILFs updated online?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0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211579233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Are the inputs, outputs, files or enquiries complex? 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3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3511937444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Is the internal processing complex?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3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876612309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Is the code designed to be reusable?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4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2310214816"/>
                  </a:ext>
                </a:extLst>
              </a:tr>
              <a:tr h="240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Are conversions and installations included in the design?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0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2941333709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Is the system designed for multiple installations in different organisations? 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>
                          <a:effectLst/>
                        </a:rPr>
                        <a:t>0</a:t>
                      </a:r>
                      <a:endParaRPr lang="en-IN" sz="105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1323562646"/>
                  </a:ext>
                </a:extLst>
              </a:tr>
              <a:tr h="3929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Is the application designed to facilitate change and ease of use by the user? 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050" dirty="0">
                          <a:effectLst/>
                        </a:rPr>
                        <a:t>5</a:t>
                      </a:r>
                      <a:endParaRPr lang="en-IN" sz="10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042" marR="42042" marT="42042" marB="42042"/>
                </a:tc>
                <a:extLst>
                  <a:ext uri="{0D108BD9-81ED-4DB2-BD59-A6C34878D82A}">
                    <a16:rowId xmlns:a16="http://schemas.microsoft.com/office/drawing/2014/main" val="1423342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9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D68D5-0AC3-219D-A139-DA1A4EEE8D66}"/>
              </a:ext>
            </a:extLst>
          </p:cNvPr>
          <p:cNvSpPr txBox="1"/>
          <p:nvPr/>
        </p:nvSpPr>
        <p:spPr>
          <a:xfrm>
            <a:off x="556591" y="437322"/>
            <a:ext cx="1107881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Value Adjustment Factor = </a:t>
            </a:r>
            <a:r>
              <a:rPr lang="en-GB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Σfi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= 32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Now,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GB" dirty="0">
                <a:effectLst/>
                <a:latin typeface="Arial Unicode MS"/>
                <a:ea typeface="Arial" panose="020B0604020202020204" pitchFamily="34" charset="0"/>
              </a:rPr>
              <a:t>Complexity Adjustment Factor (CAF) = 0.65 + (0.01 * ∑fi)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=&gt; 0.65 + (0.01 * 32)</a:t>
            </a: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=&gt; 0.65 + 0.32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=&gt; 0.97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1E6B37-BD70-E46D-EECB-40716034B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07397"/>
              </p:ext>
            </p:extLst>
          </p:nvPr>
        </p:nvGraphicFramePr>
        <p:xfrm>
          <a:off x="556592" y="2597426"/>
          <a:ext cx="6255027" cy="3823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2363">
                  <a:extLst>
                    <a:ext uri="{9D8B030D-6E8A-4147-A177-3AD203B41FA5}">
                      <a16:colId xmlns:a16="http://schemas.microsoft.com/office/drawing/2014/main" val="376943343"/>
                    </a:ext>
                  </a:extLst>
                </a:gridCol>
                <a:gridCol w="808342">
                  <a:extLst>
                    <a:ext uri="{9D8B030D-6E8A-4147-A177-3AD203B41FA5}">
                      <a16:colId xmlns:a16="http://schemas.microsoft.com/office/drawing/2014/main" val="168114371"/>
                    </a:ext>
                  </a:extLst>
                </a:gridCol>
                <a:gridCol w="1154774">
                  <a:extLst>
                    <a:ext uri="{9D8B030D-6E8A-4147-A177-3AD203B41FA5}">
                      <a16:colId xmlns:a16="http://schemas.microsoft.com/office/drawing/2014/main" val="3591548811"/>
                    </a:ext>
                  </a:extLst>
                </a:gridCol>
                <a:gridCol w="1154774">
                  <a:extLst>
                    <a:ext uri="{9D8B030D-6E8A-4147-A177-3AD203B41FA5}">
                      <a16:colId xmlns:a16="http://schemas.microsoft.com/office/drawing/2014/main" val="203342824"/>
                    </a:ext>
                  </a:extLst>
                </a:gridCol>
                <a:gridCol w="1154774">
                  <a:extLst>
                    <a:ext uri="{9D8B030D-6E8A-4147-A177-3AD203B41FA5}">
                      <a16:colId xmlns:a16="http://schemas.microsoft.com/office/drawing/2014/main" val="4019968179"/>
                    </a:ext>
                  </a:extLst>
                </a:gridCol>
              </a:tblGrid>
              <a:tr h="455859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Functional Units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Weighing Factors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05545"/>
                  </a:ext>
                </a:extLst>
              </a:tr>
              <a:tr h="455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u="sng">
                          <a:effectLst/>
                        </a:rPr>
                        <a:t>Count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u="sng">
                          <a:effectLst/>
                        </a:rPr>
                        <a:t>Simple 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u="sng">
                          <a:effectLst/>
                        </a:rPr>
                        <a:t>Average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u="sng">
                          <a:effectLst/>
                        </a:rPr>
                        <a:t>Complex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07938264"/>
                  </a:ext>
                </a:extLst>
              </a:tr>
              <a:tr h="4558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External Inputs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dirty="0">
                          <a:effectLst/>
                        </a:rPr>
                        <a:t>6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47071099"/>
                  </a:ext>
                </a:extLst>
              </a:tr>
              <a:tr h="4558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External Outputs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5415592"/>
                  </a:ext>
                </a:extLst>
              </a:tr>
              <a:tr h="4558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External Enquiries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4162113"/>
                  </a:ext>
                </a:extLst>
              </a:tr>
              <a:tr h="788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Internal Logical files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33482999"/>
                  </a:ext>
                </a:extLst>
              </a:tr>
              <a:tr h="7556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External Interface Files 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600" dirty="0">
                          <a:effectLst/>
                        </a:rPr>
                        <a:t>10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0049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B00B2A-17A8-6D8F-10D9-05D2072135C1}"/>
              </a:ext>
            </a:extLst>
          </p:cNvPr>
          <p:cNvSpPr txBox="1"/>
          <p:nvPr/>
        </p:nvSpPr>
        <p:spPr>
          <a:xfrm>
            <a:off x="6997148" y="2717946"/>
            <a:ext cx="5340626" cy="229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Unadjusted Function Point (UFP) = 3*6 + 4*4 + 3*4 + 3*10 + 2*5</a:t>
            </a:r>
          </a:p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=&gt; 18+16+12+30+10</a:t>
            </a:r>
          </a:p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=&gt; 86</a:t>
            </a:r>
          </a:p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Now,</a:t>
            </a:r>
          </a:p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Function Point = UFP * CAF = 86 * 0.97</a:t>
            </a:r>
          </a:p>
          <a:p>
            <a:pPr>
              <a:lnSpc>
                <a:spcPct val="115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=&gt; 83.42 ~ 84</a:t>
            </a:r>
          </a:p>
        </p:txBody>
      </p:sp>
    </p:spTree>
    <p:extLst>
      <p:ext uri="{BB962C8B-B14F-4D97-AF65-F5344CB8AC3E}">
        <p14:creationId xmlns:p14="http://schemas.microsoft.com/office/powerpoint/2010/main" val="226149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F0A3-E6DC-F4E3-31EE-5D6531A2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595086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EA12B2-CEAD-1EFD-24DE-4A69508A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47800"/>
            <a:ext cx="10353762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Noteffy is able to achieve all of its goals, namely being a flexible, versatile application that can serve both professional and personal productivity needs while also being robust enough to support specialized use cases across all its user groups.</a:t>
            </a:r>
          </a:p>
          <a:p>
            <a:pPr marL="0" indent="0" algn="ctr">
              <a:buNone/>
            </a:pPr>
            <a:r>
              <a:rPr lang="en-US" sz="2400" dirty="0"/>
              <a:t>Future endeavors for Noteffy is to make such a productivity based apps that will also help to connect individuals through a  credit-networking sub- system, &amp; in that process to produce new use cases.</a:t>
            </a:r>
          </a:p>
          <a:p>
            <a:pPr marL="0" indent="0" algn="ctr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0611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5CD5-F0AA-DB40-D8E4-6F50B8D3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7FD8-88D9-999E-9052-117A16A2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16100"/>
            <a:ext cx="10353762" cy="397510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</a:rPr>
              <a:t>Software Engineering: A Practitioner’s Approach. 	8th edition. McGraw-Hill</a:t>
            </a:r>
            <a:r>
              <a:rPr lang="en-US" u="none" strike="noStrike" kern="100" dirty="0"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u="sng" kern="100" dirty="0">
                <a:solidFill>
                  <a:srgbClr val="0000FF"/>
                </a:solidFill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https://docs.python.org/3/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</a:rPr>
              <a:t>Aggarwal, K. K., &amp; Singh, Y. (2007). Software Engineering. 3rd edition. New Age International Publishers. 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u="sng" kern="100" dirty="0">
                <a:solidFill>
                  <a:srgbClr val="0000FF"/>
                </a:solidFill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https://www.php.net/docs.php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u="sng" kern="100" dirty="0">
                <a:solidFill>
                  <a:srgbClr val="0000FF"/>
                </a:solidFill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https://developer.mozilla.org/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u="sng" kern="100" dirty="0">
                <a:solidFill>
                  <a:srgbClr val="0000FF"/>
                </a:solidFill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https://github.com/Ravish-Ranjan/Noteffy</a:t>
            </a:r>
            <a:r>
              <a:rPr lang="en-US" kern="100" dirty="0"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</a:rPr>
              <a:t> (Source Code)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7180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91EF-A47C-B4F4-FA9A-59BA003B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73" y="553278"/>
            <a:ext cx="5449852" cy="834887"/>
          </a:xfrm>
        </p:spPr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F5E98-0791-F732-CA6B-7E2046A8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154" y="379191"/>
            <a:ext cx="6080750" cy="6099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B3493-BABE-5727-A328-91C55B6E50E5}"/>
              </a:ext>
            </a:extLst>
          </p:cNvPr>
          <p:cNvSpPr txBox="1"/>
          <p:nvPr/>
        </p:nvSpPr>
        <p:spPr>
          <a:xfrm>
            <a:off x="476473" y="1510748"/>
            <a:ext cx="4943666" cy="5026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200"/>
              </a:spcAft>
            </a:pPr>
            <a:r>
              <a:rPr lang="en-US" sz="2000" dirty="0">
                <a:effectLst/>
                <a:latin typeface="Codec Pro"/>
                <a:ea typeface="Calibri" panose="020F0502020204030204" pitchFamily="34" charset="0"/>
                <a:cs typeface="Times New Roman" panose="02020603050405020304" pitchFamily="18" charset="0"/>
              </a:rPr>
              <a:t>A use case in software and systems engineering is a list of actions or event steps, typically defining the interactions between a role (known in the Unified Modelling Language as an actor) and a system to achieve a goal. The actor can be a human, an external system, or a time. In systems engineering, use cases are used higher than software engineering, often representing missions or stakeholder goals. Another use case that describes how a real-world actor interacts with the system is another way to look at it. In a system use case, we include high-level implementation decisions.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5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FA32-037E-34BA-BCE6-95888529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12800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0D7A7-911F-9D04-3D2F-4047F8CA0CD4}"/>
              </a:ext>
            </a:extLst>
          </p:cNvPr>
          <p:cNvSpPr txBox="1"/>
          <p:nvPr/>
        </p:nvSpPr>
        <p:spPr>
          <a:xfrm>
            <a:off x="493032" y="1321872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1.)	SIGN-UP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9A113-1277-D772-4E60-AD492649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2" y="1960007"/>
            <a:ext cx="5602968" cy="466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95275-7B13-2F50-2639-24BF0004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47" y="1960007"/>
            <a:ext cx="5720553" cy="42883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9DE34-9DCB-8720-7EEE-90EF26B94764}"/>
              </a:ext>
            </a:extLst>
          </p:cNvPr>
          <p:cNvSpPr txBox="1"/>
          <p:nvPr/>
        </p:nvSpPr>
        <p:spPr>
          <a:xfrm>
            <a:off x="9274629" y="1422401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2.)	COMPOSE  TASK :</a:t>
            </a:r>
          </a:p>
        </p:txBody>
      </p:sp>
    </p:spTree>
    <p:extLst>
      <p:ext uri="{BB962C8B-B14F-4D97-AF65-F5344CB8AC3E}">
        <p14:creationId xmlns:p14="http://schemas.microsoft.com/office/powerpoint/2010/main" val="397367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FA431D-60B3-899E-BC83-84E2E33819E7}"/>
              </a:ext>
            </a:extLst>
          </p:cNvPr>
          <p:cNvSpPr txBox="1"/>
          <p:nvPr/>
        </p:nvSpPr>
        <p:spPr>
          <a:xfrm>
            <a:off x="362857" y="261257"/>
            <a:ext cx="35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Assign task 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D8DA8-97FE-B4EB-DA8D-5A6EA7FE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18243"/>
            <a:ext cx="69342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4D15-EE7B-9E5D-EC45-433C662D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27314"/>
          </a:xfrm>
        </p:spPr>
        <p:txBody>
          <a:bodyPr/>
          <a:lstStyle/>
          <a:p>
            <a:r>
              <a:rPr lang="en-IN" dirty="0"/>
              <a:t>3.1) Timeline Charts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E0C1D-27B7-6A03-F17B-164008C04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436915"/>
            <a:ext cx="10353761" cy="48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DF2E-7CC5-D5A0-D1E0-1C425621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96686"/>
          </a:xfrm>
        </p:spPr>
        <p:txBody>
          <a:bodyPr/>
          <a:lstStyle/>
          <a:p>
            <a:r>
              <a:rPr lang="en-US" dirty="0"/>
              <a:t>Logical Database Requirements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BF2D2F-3CF6-3F27-CF00-A4EB4D0F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681" y="1306287"/>
            <a:ext cx="8190462" cy="5283199"/>
          </a:xfrm>
        </p:spPr>
      </p:pic>
    </p:spTree>
    <p:extLst>
      <p:ext uri="{BB962C8B-B14F-4D97-AF65-F5344CB8AC3E}">
        <p14:creationId xmlns:p14="http://schemas.microsoft.com/office/powerpoint/2010/main" val="84579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3A99-B273-EB8B-0FAC-7746D699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4281"/>
            <a:ext cx="3890211" cy="1543892"/>
          </a:xfrm>
        </p:spPr>
        <p:txBody>
          <a:bodyPr>
            <a:normAutofit/>
          </a:bodyPr>
          <a:lstStyle/>
          <a:p>
            <a:r>
              <a:rPr lang="en-US" dirty="0"/>
              <a:t>User interaction Flow chart</a:t>
            </a: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6A878A-B3CE-CC54-33D1-E6866398E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671" y="278296"/>
            <a:ext cx="7911548" cy="64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3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BD5-89DF-AF36-CD65-CBCE29F3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82171"/>
          </a:xfrm>
        </p:spPr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A2023-435C-8C9A-7CBD-B6D6D4A1B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44" y="1473065"/>
            <a:ext cx="10046312" cy="477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502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235</TotalTime>
  <Words>1364</Words>
  <Application>Microsoft Office PowerPoint</Application>
  <PresentationFormat>Widescreen</PresentationFormat>
  <Paragraphs>211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Unicode MS</vt:lpstr>
      <vt:lpstr>Bookman Old Style</vt:lpstr>
      <vt:lpstr>Calibri</vt:lpstr>
      <vt:lpstr>Codec Pro</vt:lpstr>
      <vt:lpstr>Rockwell</vt:lpstr>
      <vt:lpstr>Spectral</vt:lpstr>
      <vt:lpstr>Symbol</vt:lpstr>
      <vt:lpstr>Damask</vt:lpstr>
      <vt:lpstr>PowerPoint Presentation</vt:lpstr>
      <vt:lpstr>abstract</vt:lpstr>
      <vt:lpstr>Use case diagram</vt:lpstr>
      <vt:lpstr>Sequence Diagram</vt:lpstr>
      <vt:lpstr>PowerPoint Presentation</vt:lpstr>
      <vt:lpstr>3.1) Timeline Charts</vt:lpstr>
      <vt:lpstr>Logical Database Requirements </vt:lpstr>
      <vt:lpstr>User interaction Flow chart</vt:lpstr>
      <vt:lpstr>screenshots</vt:lpstr>
      <vt:lpstr>PowerPoint Presentation</vt:lpstr>
      <vt:lpstr>PowerPoint Presentation</vt:lpstr>
      <vt:lpstr>PowerPoint Presentation</vt:lpstr>
      <vt:lpstr>PowerPoint Presentation</vt:lpstr>
      <vt:lpstr>Test case</vt:lpstr>
      <vt:lpstr>Data dictionary</vt:lpstr>
      <vt:lpstr>PowerPoint Presentation</vt:lpstr>
      <vt:lpstr>Data flow diagram</vt:lpstr>
      <vt:lpstr>PowerPoint Presentation</vt:lpstr>
      <vt:lpstr>PowerPoint Presentation</vt:lpstr>
      <vt:lpstr>Functional Point Estimation</vt:lpstr>
      <vt:lpstr>PowerPoint Presentation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Flow Diagram</dc:title>
  <dc:creator>Ravish Ranjan</dc:creator>
  <cp:lastModifiedBy>Ravish Ranjan</cp:lastModifiedBy>
  <cp:revision>26</cp:revision>
  <dcterms:created xsi:type="dcterms:W3CDTF">2023-03-12T15:43:17Z</dcterms:created>
  <dcterms:modified xsi:type="dcterms:W3CDTF">2023-05-02T18:56:07Z</dcterms:modified>
</cp:coreProperties>
</file>